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78" r:id="rId5"/>
    <p:sldId id="260" r:id="rId6"/>
    <p:sldId id="277" r:id="rId7"/>
    <p:sldId id="259" r:id="rId8"/>
    <p:sldId id="263" r:id="rId9"/>
    <p:sldId id="265" r:id="rId10"/>
    <p:sldId id="276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FF6600"/>
    <a:srgbClr val="1C1C1C"/>
    <a:srgbClr val="660033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68" d="100"/>
          <a:sy n="68" d="100"/>
        </p:scale>
        <p:origin x="-116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4E4CB-6F8A-4225-93B5-56D52F80423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003FA-B4F4-466C-B5FC-9E239EA8A19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ADE5B-B896-49D8-BB01-A9E75D3BB42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6212F-054E-48EF-9D7C-91FAF82FBB7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55495-7084-4A3B-B2B8-1F4BDB26302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D3ECA-AFAA-4289-A465-45E1D837658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E9ADF-14F0-45E8-9047-DE9146E3955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7CF3A-62B8-447C-AD22-67AEB950D92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67D90-C6BD-4A70-B3F0-6A6437E2835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5455D-77DA-4888-873C-0504A516400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D9589-1ACC-4DB7-9EAC-990759C80F3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text styles</a:t>
            </a:r>
          </a:p>
          <a:p>
            <a:pPr lvl="1"/>
            <a:r>
              <a:rPr lang="th-TH"/>
              <a:t>Second level</a:t>
            </a:r>
          </a:p>
          <a:p>
            <a:pPr lvl="2"/>
            <a:r>
              <a:rPr lang="th-TH"/>
              <a:t>Third level</a:t>
            </a:r>
          </a:p>
          <a:p>
            <a:pPr lvl="3"/>
            <a:r>
              <a:rPr lang="th-TH"/>
              <a:t>Fourth level</a:t>
            </a:r>
          </a:p>
          <a:p>
            <a:pPr lvl="4"/>
            <a:r>
              <a:rPr lang="th-TH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52D24D23-6B26-47F1-A962-28A77A60725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Disasters : </a:t>
            </a:r>
            <a:r>
              <a:rPr lang="th-TH" sz="6000" b="1" dirty="0"/>
              <a:t>พิบัติภัย</a:t>
            </a:r>
          </a:p>
        </p:txBody>
      </p:sp>
      <p:pic>
        <p:nvPicPr>
          <p:cNvPr id="18434" name="Picture 2" descr="http://1.bp.blogspot.com/_jqIXiX4wWFI/TQ7azjCSE5I/AAAAAAAAADw/qXvIiPVKGNA/s1600/big-disaster-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4286250" cy="4286251"/>
          </a:xfrm>
          <a:prstGeom prst="rect">
            <a:avLst/>
          </a:prstGeom>
          <a:noFill/>
        </p:spPr>
      </p:pic>
      <p:pic>
        <p:nvPicPr>
          <p:cNvPr id="18436" name="Picture 4" descr="http://www.highestfive.com/wp-content/uploads/tornado-natural-disa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4343400" cy="4343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/>
              <a:t>ปัจจุบันยังไม่มีการเรียนการสอนเฉพาะ</a:t>
            </a:r>
            <a:br>
              <a:rPr lang="th-TH" dirty="0"/>
            </a:br>
            <a:r>
              <a:rPr lang="en-US" dirty="0"/>
              <a:t>Disaster Logistics Management</a:t>
            </a:r>
            <a:endParaRPr lang="th-T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013" y="933450"/>
            <a:ext cx="66579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113" y="923925"/>
            <a:ext cx="658177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8" y="1047750"/>
            <a:ext cx="66008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825" y="985838"/>
            <a:ext cx="66103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00200"/>
          </a:xfrm>
        </p:spPr>
        <p:txBody>
          <a:bodyPr/>
          <a:lstStyle/>
          <a:p>
            <a:r>
              <a:rPr lang="en-US" dirty="0"/>
              <a:t>Disaster Management Disorders </a:t>
            </a:r>
            <a:r>
              <a:rPr lang="th-TH" dirty="0"/>
              <a:t/>
            </a:r>
            <a:br>
              <a:rPr lang="th-TH" dirty="0"/>
            </a:br>
            <a:r>
              <a:rPr lang="th-TH" sz="5400" b="1" dirty="0"/>
              <a:t>กับประเทศไทย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7772400" cy="4525963"/>
          </a:xfrm>
        </p:spPr>
        <p:txBody>
          <a:bodyPr/>
          <a:lstStyle/>
          <a:p>
            <a:r>
              <a:rPr lang="th-TH" sz="4800" dirty="0"/>
              <a:t>แผนงาน ความสอดคล้อง การรับรู้</a:t>
            </a:r>
          </a:p>
          <a:p>
            <a:r>
              <a:rPr lang="th-TH" sz="4800" dirty="0"/>
              <a:t>องค์ความรู้ การพัฒนาให้เหมาะกับสภาพ</a:t>
            </a:r>
          </a:p>
          <a:p>
            <a:r>
              <a:rPr lang="th-TH" sz="4800" dirty="0"/>
              <a:t>คนทำงาน เจตนคติ ความรู้  ความชำนาญ</a:t>
            </a:r>
          </a:p>
          <a:p>
            <a:r>
              <a:rPr lang="th-TH" sz="4800" dirty="0"/>
              <a:t>ระบบงาน เครือข่าย</a:t>
            </a:r>
          </a:p>
          <a:p>
            <a:r>
              <a:rPr lang="th-TH" sz="4800" dirty="0"/>
              <a:t>การสื่อสาร ต่อเนื่อง ไม่สับสน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1762"/>
          </a:xfrm>
        </p:spPr>
        <p:txBody>
          <a:bodyPr/>
          <a:lstStyle/>
          <a:p>
            <a:r>
              <a:rPr lang="th-TH" dirty="0"/>
              <a:t>บทเรียนจาก 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หลักสูตร </a:t>
            </a:r>
            <a:r>
              <a:rPr lang="en-US" dirty="0"/>
              <a:t>LOGTEC </a:t>
            </a:r>
            <a:r>
              <a:rPr lang="th-TH" dirty="0"/>
              <a:t>จัดโดย </a:t>
            </a:r>
            <a:r>
              <a:rPr lang="en-US" dirty="0"/>
              <a:t>UNC </a:t>
            </a:r>
            <a:r>
              <a:rPr lang="th-TH" dirty="0"/>
              <a:t>สหรัฐฯ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000" dirty="0"/>
              <a:t>ปรับระดับความรู้  ความเข้าใจของคนทำงาน  พูดภาษาเดียวกัน  และ สร้างข่ายงาน</a:t>
            </a:r>
          </a:p>
          <a:p>
            <a:r>
              <a:rPr lang="th-TH" sz="4000" dirty="0"/>
              <a:t>รัฐ (</a:t>
            </a:r>
            <a:r>
              <a:rPr lang="en-US" sz="4000" dirty="0"/>
              <a:t>US </a:t>
            </a:r>
            <a:r>
              <a:rPr lang="en-US" sz="4000" dirty="0" err="1"/>
              <a:t>DoD</a:t>
            </a:r>
            <a:r>
              <a:rPr lang="th-TH" sz="4000" dirty="0"/>
              <a:t>) เป็นผู้กำหนดความต้องการฝึกอบรม</a:t>
            </a:r>
          </a:p>
          <a:p>
            <a:r>
              <a:rPr lang="th-TH" sz="4000" dirty="0"/>
              <a:t>เอกชน (</a:t>
            </a:r>
            <a:r>
              <a:rPr lang="en-US" sz="4000" dirty="0"/>
              <a:t>UNC</a:t>
            </a:r>
            <a:r>
              <a:rPr lang="th-TH" sz="4000" dirty="0"/>
              <a:t>) เป็นผู้ดำเนินการฝึกอบรม</a:t>
            </a:r>
          </a:p>
          <a:p>
            <a:r>
              <a:rPr lang="th-TH" sz="4000" dirty="0"/>
              <a:t>รัฐ และ </a:t>
            </a:r>
            <a:r>
              <a:rPr lang="en-US" sz="4000" dirty="0"/>
              <a:t>NGO </a:t>
            </a:r>
            <a:r>
              <a:rPr lang="th-TH" sz="4000" dirty="0"/>
              <a:t>บริหารและสนับสนุนการจัดอบรม</a:t>
            </a:r>
          </a:p>
          <a:p>
            <a:r>
              <a:rPr lang="th-TH" sz="4000" dirty="0"/>
              <a:t>ผู้รับการฝึกอบรมอยากเข้าร่วมการฝึกอบรม</a:t>
            </a:r>
          </a:p>
          <a:p>
            <a:r>
              <a:rPr lang="th-TH" sz="4000" dirty="0"/>
              <a:t>ระบบ </a:t>
            </a:r>
            <a:r>
              <a:rPr lang="en-US" sz="4000" dirty="0"/>
              <a:t>Logistics </a:t>
            </a:r>
            <a:r>
              <a:rPr lang="en-US" sz="4000" dirty="0" err="1"/>
              <a:t>DoD</a:t>
            </a:r>
            <a:r>
              <a:rPr lang="en-US" sz="4000" dirty="0"/>
              <a:t> </a:t>
            </a:r>
            <a:r>
              <a:rPr lang="th-TH" sz="4000" dirty="0"/>
              <a:t>ได้รับการพัฒนาต่อเนื่อง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Management Training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6858000" cy="4525963"/>
          </a:xfrm>
        </p:spPr>
        <p:txBody>
          <a:bodyPr/>
          <a:lstStyle/>
          <a:p>
            <a:r>
              <a:rPr lang="th-TH" dirty="0"/>
              <a:t>จำเป็นต้องดำเนินการ และ รัฐเป็นผู้ต้องดำเนินการให้มีขึ้น</a:t>
            </a:r>
          </a:p>
          <a:p>
            <a:r>
              <a:rPr lang="th-TH" dirty="0"/>
              <a:t>เอกชนต้องมีส่วนร่วม (สนับสนุน  ส่งคนเข้าร่วม)</a:t>
            </a:r>
          </a:p>
          <a:p>
            <a:r>
              <a:rPr lang="en-US" dirty="0"/>
              <a:t>NGO </a:t>
            </a:r>
            <a:r>
              <a:rPr lang="th-TH" dirty="0"/>
              <a:t>ควรบริหารการฝึกอบรม และให้การสนับสนุน</a:t>
            </a:r>
          </a:p>
          <a:p>
            <a:r>
              <a:rPr lang="th-TH" dirty="0"/>
              <a:t>เจ้าหน้าที่และผู้เกี่ยวข้อง จะเข้ามารับการฝึกอบรม ถ้า</a:t>
            </a:r>
          </a:p>
          <a:p>
            <a:pPr lvl="1"/>
            <a:r>
              <a:rPr lang="th-TH" dirty="0"/>
              <a:t>มีหลักสูตร และการจัดการฝึกอบรมที่น่าสนใจ  สามารถนำไปใช้แก้ปัญหาได้</a:t>
            </a:r>
          </a:p>
          <a:p>
            <a:pPr lvl="1"/>
            <a:r>
              <a:rPr lang="th-TH" dirty="0"/>
              <a:t>รัฐมีนโยบายให้เข้ารับการศึกษา</a:t>
            </a:r>
          </a:p>
          <a:p>
            <a:pPr lvl="1"/>
            <a:r>
              <a:rPr lang="th-TH" dirty="0"/>
              <a:t>มีสิ่งจูงใจ</a:t>
            </a:r>
          </a:p>
          <a:p>
            <a:pPr lvl="2"/>
            <a:r>
              <a:rPr lang="th-TH" dirty="0"/>
              <a:t>สถานที่  อาหาร  เพื่อนต่างวงการจากทุกด้านที่เกี่ยวข้อง</a:t>
            </a:r>
          </a:p>
          <a:p>
            <a:pPr lvl="2"/>
            <a:r>
              <a:rPr lang="en-US" dirty="0"/>
              <a:t>Social Brand Stamping </a:t>
            </a:r>
            <a:r>
              <a:rPr lang="th-TH" dirty="0"/>
              <a:t>ได้รับการยอมรับ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Disaster Management Program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22437"/>
            <a:ext cx="8686800" cy="4525963"/>
          </a:xfrm>
        </p:spPr>
        <p:txBody>
          <a:bodyPr/>
          <a:lstStyle/>
          <a:p>
            <a:r>
              <a:rPr lang="th-TH" sz="3600" dirty="0"/>
              <a:t>รัฐมีแนวโน้มสนใจให้จัด </a:t>
            </a:r>
            <a:r>
              <a:rPr lang="en-US" sz="3600" dirty="0"/>
              <a:t>Education</a:t>
            </a:r>
            <a:r>
              <a:rPr lang="th-TH" sz="3600" dirty="0"/>
              <a:t> </a:t>
            </a:r>
            <a:r>
              <a:rPr lang="en-US" sz="3600" dirty="0"/>
              <a:t>Program</a:t>
            </a:r>
            <a:r>
              <a:rPr lang="th-TH" sz="3600" dirty="0"/>
              <a:t> และ สนับสนุนทรัพยากร แต่ต้องดำเนินการโดยผู้ที่ได้รับความเชื่อถือไว้วางใจได้</a:t>
            </a:r>
          </a:p>
          <a:p>
            <a:r>
              <a:rPr lang="th-TH" sz="3600" dirty="0"/>
              <a:t>โครงการต้องการ </a:t>
            </a:r>
            <a:r>
              <a:rPr lang="en-US" sz="3600" dirty="0"/>
              <a:t>Brand </a:t>
            </a:r>
            <a:r>
              <a:rPr lang="th-TH" sz="3600" dirty="0"/>
              <a:t>ที่ได้รับความเชื่อถือ  มีเกียรติยศในสังคม เป็นสิ่งดึงดูดผู้เข้าฝึกอบรม (วปอ.</a:t>
            </a:r>
            <a:r>
              <a:rPr lang="en-US" sz="3600" dirty="0"/>
              <a:t>?</a:t>
            </a:r>
            <a:r>
              <a:rPr lang="th-TH" sz="3600" dirty="0"/>
              <a:t>)</a:t>
            </a:r>
          </a:p>
          <a:p>
            <a:r>
              <a:rPr lang="th-TH" sz="3600" dirty="0"/>
              <a:t>มีคณะผู้เชี่ยวชาญฯ  เป็นผู้ดำเนินการ</a:t>
            </a:r>
          </a:p>
          <a:p>
            <a:r>
              <a:rPr lang="th-TH" sz="3600" dirty="0"/>
              <a:t>มูลนิธิฯ </a:t>
            </a:r>
            <a:r>
              <a:rPr lang="en-US" sz="3600" dirty="0"/>
              <a:t>NGO</a:t>
            </a:r>
            <a:r>
              <a:rPr lang="th-TH" sz="3600" dirty="0"/>
              <a:t> บริหาร และ จัดการฝึกอบรม</a:t>
            </a:r>
          </a:p>
          <a:p>
            <a:r>
              <a:rPr lang="th-TH" sz="3600" dirty="0"/>
              <a:t>ฝึกอบรมแล้ว มีการติดตามผลงานอนาคตของผู้ผ่านการอบรม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knation.net/blog/home/blog_data/636/1636/images/189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4048125" cy="4619625"/>
          </a:xfrm>
          <a:prstGeom prst="rect">
            <a:avLst/>
          </a:prstGeom>
          <a:noFill/>
        </p:spPr>
      </p:pic>
      <p:pic>
        <p:nvPicPr>
          <p:cNvPr id="1028" name="Picture 4" descr="http://1.bp.blogspot.com/_NTEV0LerMCI/TOQMOvslfSI/AAAAAAAAAAw/EChlL4ms7NY/s1600/106821-083641-n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76200"/>
            <a:ext cx="4286250" cy="3219451"/>
          </a:xfrm>
          <a:prstGeom prst="rect">
            <a:avLst/>
          </a:prstGeom>
          <a:noFill/>
        </p:spPr>
      </p:pic>
      <p:pic>
        <p:nvPicPr>
          <p:cNvPr id="1030" name="Picture 6" descr="http://www.paipibut.org/uploads/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3257549"/>
            <a:ext cx="6000750" cy="360045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/>
              <a:t>รัฐไม่มีระบบรองรับ </a:t>
            </a:r>
            <a:r>
              <a:rPr lang="en-US" dirty="0"/>
              <a:t>?</a:t>
            </a:r>
            <a:br>
              <a:rPr lang="en-US" dirty="0"/>
            </a:br>
            <a:r>
              <a:rPr lang="th-TH" dirty="0"/>
              <a:t>กลไกบริหารจัดการเชื่องช้า ไม่ได้ผล </a:t>
            </a:r>
            <a:r>
              <a:rPr lang="en-US" dirty="0"/>
              <a:t>?</a:t>
            </a:r>
            <a:endParaRPr lang="th-T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2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koratdaily.com/home/images/stories/1976/cov1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1537" y="152400"/>
            <a:ext cx="5032663" cy="645858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oknation.net/blog/home/blog_data/528/2528/images/299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599" y="0"/>
            <a:ext cx="4724401" cy="3352800"/>
          </a:xfrm>
          <a:prstGeom prst="rect">
            <a:avLst/>
          </a:prstGeom>
          <a:noFill/>
        </p:spPr>
      </p:pic>
      <p:pic>
        <p:nvPicPr>
          <p:cNvPr id="1026" name="Picture 2" descr="http://www.creditonhand.com/images/padanhot/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6764"/>
            <a:ext cx="4419600" cy="3447288"/>
          </a:xfrm>
          <a:prstGeom prst="rect">
            <a:avLst/>
          </a:prstGeom>
          <a:noFill/>
        </p:spPr>
      </p:pic>
      <p:pic>
        <p:nvPicPr>
          <p:cNvPr id="1028" name="Picture 4" descr="http://www.komchadluek.net/media/img/size_photo_slide/2011/10/30/9j7eag5cgb6fefacibbi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2801"/>
            <a:ext cx="9144000" cy="350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8200" y="1524000"/>
            <a:ext cx="4374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ประชา’สั่งสอบกั๊กของบริจาคศปภ</a:t>
            </a:r>
            <a:endParaRPr lang="th-TH" sz="360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875"/>
            <a:ext cx="8229600" cy="1143000"/>
          </a:xfrm>
        </p:spPr>
        <p:txBody>
          <a:bodyPr/>
          <a:lstStyle/>
          <a:p>
            <a:r>
              <a:rPr lang="th-TH" b="1" dirty="0"/>
              <a:t>ข้อเท็จจริง</a:t>
            </a:r>
            <a:r>
              <a:rPr lang="en-US" b="1" dirty="0"/>
              <a:t>: </a:t>
            </a:r>
            <a:r>
              <a:rPr lang="th-TH" b="1" dirty="0"/>
              <a:t>มีหน่วยงานที่รับผิดชอบ และ เกี่ยวข้อง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th-TH" dirty="0"/>
              <a:t>กรมป้องกันและบรรเทาสาธารณภัย</a:t>
            </a:r>
          </a:p>
          <a:p>
            <a:r>
              <a:rPr lang="th-TH" dirty="0"/>
              <a:t>องค์กรส่วนท้องถิ่น</a:t>
            </a:r>
          </a:p>
          <a:p>
            <a:r>
              <a:rPr lang="th-TH" dirty="0"/>
              <a:t>กระทรวงมหาดไทย</a:t>
            </a:r>
          </a:p>
          <a:p>
            <a:r>
              <a:rPr lang="th-TH" dirty="0"/>
              <a:t>กระทรวงกลาโหม</a:t>
            </a:r>
          </a:p>
          <a:p>
            <a:r>
              <a:rPr lang="th-TH" dirty="0"/>
              <a:t>กระทรวงการคลัง</a:t>
            </a:r>
          </a:p>
          <a:p>
            <a:r>
              <a:rPr lang="th-TH" dirty="0"/>
              <a:t>สภาความมั่นคงแห่งชาติ</a:t>
            </a:r>
          </a:p>
          <a:p>
            <a:r>
              <a:rPr lang="th-TH" dirty="0"/>
              <a:t>สภาพัฒนาเศรษฐกิจและสังคมแห่งชาติ</a:t>
            </a:r>
          </a:p>
          <a:p>
            <a:r>
              <a:rPr lang="th-TH" dirty="0"/>
              <a:t>กระทรวงสาธารณสุข,  กระทรวงการต่างประเทศ  และ ฯลฯ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Disaster Management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>ทำไมกลไกรัฐถูกมองว่าไม่ตอบสนองดีพอ</a:t>
            </a:r>
            <a:r>
              <a:rPr lang="en-US" dirty="0"/>
              <a:t>?</a:t>
            </a:r>
            <a:endParaRPr lang="th-T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90600"/>
          </a:xfrm>
        </p:spPr>
        <p:txBody>
          <a:bodyPr/>
          <a:lstStyle/>
          <a:p>
            <a:r>
              <a:rPr lang="en-US" sz="4400" dirty="0">
                <a:latin typeface="Forte" pitchFamily="66" charset="0"/>
              </a:rPr>
              <a:t>Disaster Logistic Failure ?</a:t>
            </a:r>
            <a:endParaRPr lang="th-TH" sz="4400" dirty="0"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47738"/>
            <a:ext cx="66675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311</Words>
  <Application>Microsoft Office PowerPoint</Application>
  <PresentationFormat>นำเสนอทางหน้าจอ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19" baseType="lpstr">
      <vt:lpstr>Default Design</vt:lpstr>
      <vt:lpstr>Disasters : พิบัติภัย</vt:lpstr>
      <vt:lpstr>ภาพนิ่ง 2</vt:lpstr>
      <vt:lpstr>รัฐไม่มีระบบรองรับ ? กลไกบริหารจัดการเชื่องช้า ไม่ได้ผล ?</vt:lpstr>
      <vt:lpstr>ภาพนิ่ง 4</vt:lpstr>
      <vt:lpstr>ภาพนิ่ง 5</vt:lpstr>
      <vt:lpstr>ภาพนิ่ง 6</vt:lpstr>
      <vt:lpstr>ข้อเท็จจริง: มีหน่วยงานที่รับผิดชอบ และ เกี่ยวข้อง</vt:lpstr>
      <vt:lpstr>Disaster Management ทำไมกลไกรัฐถูกมองว่าไม่ตอบสนองดีพอ?</vt:lpstr>
      <vt:lpstr>ภาพนิ่ง 9</vt:lpstr>
      <vt:lpstr>ปัจจุบันยังไม่มีการเรียนการสอนเฉพาะ Disaster Logistics Management</vt:lpstr>
      <vt:lpstr>ภาพนิ่ง 11</vt:lpstr>
      <vt:lpstr>ภาพนิ่ง 12</vt:lpstr>
      <vt:lpstr>ภาพนิ่ง 13</vt:lpstr>
      <vt:lpstr>ภาพนิ่ง 14</vt:lpstr>
      <vt:lpstr>Disaster Management Disorders  กับประเทศไทย</vt:lpstr>
      <vt:lpstr>บทเรียนจาก  หลักสูตร LOGTEC จัดโดย UNC สหรัฐฯ</vt:lpstr>
      <vt:lpstr>Disaster Management Training</vt:lpstr>
      <vt:lpstr>Disaster Management Program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COLONEL Thanom Supaporn MD</dc:creator>
  <cp:lastModifiedBy>jerasak</cp:lastModifiedBy>
  <cp:revision>33</cp:revision>
  <dcterms:created xsi:type="dcterms:W3CDTF">2004-07-25T13:02:55Z</dcterms:created>
  <dcterms:modified xsi:type="dcterms:W3CDTF">2022-12-27T02:41:20Z</dcterms:modified>
</cp:coreProperties>
</file>